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61" r:id="rId4"/>
    <p:sldId id="262" r:id="rId5"/>
    <p:sldId id="258" r:id="rId6"/>
    <p:sldId id="260" r:id="rId7"/>
    <p:sldId id="263" r:id="rId8"/>
    <p:sldId id="259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7"/>
    <p:restoredTop sz="94659"/>
  </p:normalViewPr>
  <p:slideViewPr>
    <p:cSldViewPr snapToGrid="0" snapToObjects="1">
      <p:cViewPr varScale="1">
        <p:scale>
          <a:sx n="86" d="100"/>
          <a:sy n="86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CEBF5-5895-E548-83AF-E7A02CFA9BA6}" type="datetimeFigureOut">
              <a:rPr lang="en-US" smtClean="0"/>
              <a:t>01/29/2018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8053D-D1A7-BF48-9782-2E4005CFC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17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looks a little odd because of the transitions, but when you view it</a:t>
            </a:r>
            <a:r>
              <a:rPr lang="en-US" baseline="0" dirty="0" smtClean="0"/>
              <a:t> in presentation format it all works out! :)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8053D-D1A7-BF48-9782-2E4005CFC4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49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Remind that Marginal Revenue is price per unit!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8053D-D1A7-BF48-9782-2E4005CFC4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77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youtu.be</a:t>
            </a:r>
            <a:r>
              <a:rPr lang="en-US" dirty="0" smtClean="0"/>
              <a:t>/ucJBO9UTmwo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8053D-D1A7-BF48-9782-2E4005CFC4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23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0F58-ECB6-4341-925C-6709D3F9D5AE}" type="datetimeFigureOut">
              <a:rPr lang="en-US" smtClean="0"/>
              <a:t>01/29/2018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759A-E085-FD40-89AA-3A6A99D415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0F58-ECB6-4341-925C-6709D3F9D5AE}" type="datetimeFigureOut">
              <a:rPr lang="en-US" smtClean="0"/>
              <a:t>01/29/2018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759A-E085-FD40-89AA-3A6A99D415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0F58-ECB6-4341-925C-6709D3F9D5AE}" type="datetimeFigureOut">
              <a:rPr lang="en-US" smtClean="0"/>
              <a:t>01/29/2018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759A-E085-FD40-89AA-3A6A99D415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0F58-ECB6-4341-925C-6709D3F9D5AE}" type="datetimeFigureOut">
              <a:rPr lang="en-US" smtClean="0"/>
              <a:t>01/29/2018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759A-E085-FD40-89AA-3A6A99D4156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0F58-ECB6-4341-925C-6709D3F9D5AE}" type="datetimeFigureOut">
              <a:rPr lang="en-US" smtClean="0"/>
              <a:t>01/29/2018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759A-E085-FD40-89AA-3A6A99D415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0F58-ECB6-4341-925C-6709D3F9D5AE}" type="datetimeFigureOut">
              <a:rPr lang="en-US" smtClean="0"/>
              <a:t>01/29/2018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759A-E085-FD40-89AA-3A6A99D415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0F58-ECB6-4341-925C-6709D3F9D5AE}" type="datetimeFigureOut">
              <a:rPr lang="en-US" smtClean="0"/>
              <a:t>01/29/2018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759A-E085-FD40-89AA-3A6A99D415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0F58-ECB6-4341-925C-6709D3F9D5AE}" type="datetimeFigureOut">
              <a:rPr lang="en-US" smtClean="0"/>
              <a:t>01/29/2018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759A-E085-FD40-89AA-3A6A99D415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0F58-ECB6-4341-925C-6709D3F9D5AE}" type="datetimeFigureOut">
              <a:rPr lang="en-US" smtClean="0"/>
              <a:t>01/29/2018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759A-E085-FD40-89AA-3A6A99D415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0F58-ECB6-4341-925C-6709D3F9D5AE}" type="datetimeFigureOut">
              <a:rPr lang="en-US" smtClean="0"/>
              <a:t>01/29/2018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759A-E085-FD40-89AA-3A6A99D415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0F58-ECB6-4341-925C-6709D3F9D5AE}" type="datetimeFigureOut">
              <a:rPr lang="en-US" smtClean="0"/>
              <a:t>01/29/2018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759A-E085-FD40-89AA-3A6A99D415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0F58-ECB6-4341-925C-6709D3F9D5AE}" type="datetimeFigureOut">
              <a:rPr lang="en-US" smtClean="0"/>
              <a:t>01/29/2018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759A-E085-FD40-89AA-3A6A99D415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0F58-ECB6-4341-925C-6709D3F9D5AE}" type="datetimeFigureOut">
              <a:rPr lang="en-US" smtClean="0"/>
              <a:t>01/29/2018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759A-E085-FD40-89AA-3A6A99D415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0F58-ECB6-4341-925C-6709D3F9D5AE}" type="datetimeFigureOut">
              <a:rPr lang="en-US" smtClean="0"/>
              <a:t>01/29/2018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759A-E085-FD40-89AA-3A6A99D415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0F58-ECB6-4341-925C-6709D3F9D5AE}" type="datetimeFigureOut">
              <a:rPr lang="en-US" smtClean="0"/>
              <a:t>01/29/2018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759A-E085-FD40-89AA-3A6A99D415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0F58-ECB6-4341-925C-6709D3F9D5AE}" type="datetimeFigureOut">
              <a:rPr lang="en-US" smtClean="0"/>
              <a:t>01/29/2018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759A-E085-FD40-89AA-3A6A99D415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0F58-ECB6-4341-925C-6709D3F9D5AE}" type="datetimeFigureOut">
              <a:rPr lang="en-US" smtClean="0"/>
              <a:t>01/29/2018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759A-E085-FD40-89AA-3A6A99D415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5AA0F58-ECB6-4341-925C-6709D3F9D5AE}" type="datetimeFigureOut">
              <a:rPr lang="en-US" smtClean="0"/>
              <a:t>01/29/2018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8759A-E085-FD40-89AA-3A6A99D41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770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cJBO9UTmw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Costs of Production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Factors of production &amp; marginal Returns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04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with Clifford!</a:t>
            </a:r>
            <a:endParaRPr lang="en-US" dirty="0"/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53" y="2101624"/>
            <a:ext cx="8132881" cy="4195762"/>
          </a:xfrm>
        </p:spPr>
      </p:pic>
    </p:spTree>
    <p:extLst>
      <p:ext uri="{BB962C8B-B14F-4D97-AF65-F5344CB8AC3E}">
        <p14:creationId xmlns:p14="http://schemas.microsoft.com/office/powerpoint/2010/main" val="39885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559" b="-2"/>
          <a:stretch/>
        </p:blipFill>
        <p:spPr>
          <a:xfrm>
            <a:off x="6091916" y="2052213"/>
            <a:ext cx="5451627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Labor &amp;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1665514"/>
            <a:ext cx="4677003" cy="4582885"/>
          </a:xfrm>
        </p:spPr>
        <p:txBody>
          <a:bodyPr>
            <a:noAutofit/>
          </a:bodyPr>
          <a:lstStyle/>
          <a:p>
            <a:r>
              <a:rPr lang="en-US" sz="2400" dirty="0"/>
              <a:t>A fundamental question that every business owner must answer is how many workers to hire.</a:t>
            </a:r>
          </a:p>
          <a:p>
            <a:r>
              <a:rPr lang="en-US" sz="2400" dirty="0"/>
              <a:t>With every new employee, the level of output that a business maintains begins to change.</a:t>
            </a:r>
          </a:p>
          <a:p>
            <a:r>
              <a:rPr lang="en-US" sz="2400" dirty="0"/>
              <a:t>This is called the </a:t>
            </a:r>
            <a:r>
              <a:rPr lang="en-US" sz="2400" dirty="0">
                <a:solidFill>
                  <a:srgbClr val="FFFF00"/>
                </a:solidFill>
              </a:rPr>
              <a:t>Marginal Product of Labor</a:t>
            </a:r>
            <a:r>
              <a:rPr lang="en-US" sz="2400" dirty="0"/>
              <a:t>- the change in output from hiring one more worker.</a:t>
            </a:r>
          </a:p>
        </p:txBody>
      </p:sp>
    </p:spTree>
    <p:extLst>
      <p:ext uri="{BB962C8B-B14F-4D97-AF65-F5344CB8AC3E}">
        <p14:creationId xmlns:p14="http://schemas.microsoft.com/office/powerpoint/2010/main" val="426160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595746"/>
            <a:ext cx="9933709" cy="6262254"/>
          </a:xfrm>
        </p:spPr>
        <p:txBody>
          <a:bodyPr>
            <a:normAutofit/>
          </a:bodyPr>
          <a:lstStyle/>
          <a:p>
            <a:r>
              <a:rPr lang="en-US" sz="2800" dirty="0"/>
              <a:t>As you hire more workers, your production goes up at first. But as you hire more and more, production begins to slow down and eventually decrease.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308099"/>
              </p:ext>
            </p:extLst>
          </p:nvPr>
        </p:nvGraphicFramePr>
        <p:xfrm>
          <a:off x="868220" y="2542452"/>
          <a:ext cx="10243125" cy="4017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704">
                <a:tc>
                  <a:txBody>
                    <a:bodyPr/>
                    <a:lstStyle/>
                    <a:p>
                      <a:r>
                        <a:rPr lang="en-US" b="0" dirty="0" smtClean="0"/>
                        <a:t>Labor (# of Workers)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Output (Baseball’s per hour)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Marginal Product of Labor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7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7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7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7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7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7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7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7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97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70758" y="4031812"/>
            <a:ext cx="8707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}                                     }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0758" y="5632287"/>
            <a:ext cx="7123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}                                     }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3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874" y="1969511"/>
            <a:ext cx="7236258" cy="4667222"/>
          </a:xfrm>
        </p:spPr>
      </p:pic>
      <p:sp>
        <p:nvSpPr>
          <p:cNvPr id="11" name="TextBox 10"/>
          <p:cNvSpPr txBox="1"/>
          <p:nvPr/>
        </p:nvSpPr>
        <p:spPr>
          <a:xfrm>
            <a:off x="1425730" y="816093"/>
            <a:ext cx="5832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Increasing Marginal Returns</a:t>
            </a:r>
          </a:p>
          <a:p>
            <a:endParaRPr lang="en-US" sz="3200" dirty="0"/>
          </a:p>
        </p:txBody>
      </p:sp>
      <p:sp>
        <p:nvSpPr>
          <p:cNvPr id="13" name="Donut 12"/>
          <p:cNvSpPr/>
          <p:nvPr/>
        </p:nvSpPr>
        <p:spPr>
          <a:xfrm>
            <a:off x="7426037" y="3999369"/>
            <a:ext cx="2156798" cy="2244723"/>
          </a:xfrm>
          <a:prstGeom prst="donut">
            <a:avLst>
              <a:gd name="adj" fmla="val 21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5155501" y="2398357"/>
            <a:ext cx="2785730" cy="3453094"/>
          </a:xfrm>
          <a:prstGeom prst="donut">
            <a:avLst>
              <a:gd name="adj" fmla="val 21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2831806" y="2121911"/>
            <a:ext cx="2785730" cy="3453094"/>
          </a:xfrm>
          <a:prstGeom prst="donut">
            <a:avLst>
              <a:gd name="adj" fmla="val 21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24671" y="787208"/>
            <a:ext cx="6067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Decreasing Marginal Returns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6259032" y="787207"/>
            <a:ext cx="593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Negative Marginal Return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6334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/>
      <p:bldP spid="16" grpId="1"/>
      <p:bldP spid="17" grpId="0"/>
      <p:bldP spid="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382234"/>
            <a:ext cx="10560604" cy="506109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 operate, business owners must pay expenses such as </a:t>
            </a:r>
            <a:r>
              <a:rPr lang="en-US" sz="2800" u="sng" dirty="0" smtClean="0">
                <a:solidFill>
                  <a:srgbClr val="FFFF00"/>
                </a:solidFill>
              </a:rPr>
              <a:t>wages</a:t>
            </a:r>
            <a:r>
              <a:rPr lang="en-US" sz="2800" dirty="0" smtClean="0"/>
              <a:t> for their workers and </a:t>
            </a:r>
            <a:r>
              <a:rPr lang="en-US" sz="2800" u="sng" dirty="0" smtClean="0">
                <a:solidFill>
                  <a:srgbClr val="FFFF00"/>
                </a:solidFill>
              </a:rPr>
              <a:t>capital</a:t>
            </a:r>
            <a:r>
              <a:rPr lang="en-US" sz="2800" dirty="0" smtClean="0"/>
              <a:t> to produce their goods.</a:t>
            </a:r>
          </a:p>
          <a:p>
            <a:r>
              <a:rPr lang="en-US" sz="2800" dirty="0" smtClean="0"/>
              <a:t>Production Costs come in two categories: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646110" y="3561907"/>
            <a:ext cx="3054019" cy="3030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 smtClean="0"/>
              <a:t>Fixed Cost</a:t>
            </a:r>
          </a:p>
          <a:p>
            <a:pPr algn="ctr"/>
            <a:endParaRPr lang="en-US" sz="3600" dirty="0"/>
          </a:p>
          <a:p>
            <a:pPr algn="ctr"/>
            <a:r>
              <a:rPr lang="en-US" dirty="0" smtClean="0"/>
              <a:t>Does not change, no matter how much is produced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Ex: Machinery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512283" y="3561907"/>
            <a:ext cx="3168503" cy="3030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Variable </a:t>
            </a:r>
            <a:r>
              <a:rPr lang="en-US" sz="3600" u="sng" dirty="0" smtClean="0"/>
              <a:t>Cost</a:t>
            </a:r>
          </a:p>
          <a:p>
            <a:pPr algn="ctr"/>
            <a:endParaRPr lang="en-US" u="sng" dirty="0"/>
          </a:p>
          <a:p>
            <a:pPr algn="ctr"/>
            <a:r>
              <a:rPr lang="en-US" dirty="0" smtClean="0"/>
              <a:t>Changes as the quantity produced changes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Ex: Wages, Resources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8829101" y="3561907"/>
            <a:ext cx="3019647" cy="3030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 smtClean="0"/>
              <a:t>Total Cost</a:t>
            </a:r>
          </a:p>
          <a:p>
            <a:pPr algn="ctr"/>
            <a:endParaRPr lang="en-US" sz="3600" u="sng" dirty="0" smtClean="0"/>
          </a:p>
          <a:p>
            <a:pPr algn="ctr"/>
            <a:endParaRPr lang="en-US" sz="3600" u="sng" dirty="0"/>
          </a:p>
          <a:p>
            <a:pPr algn="ctr"/>
            <a:r>
              <a:rPr lang="en-US" dirty="0" smtClean="0"/>
              <a:t>Fixed &amp; Variable Cost added together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00128" y="4253022"/>
            <a:ext cx="6420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FF00"/>
                </a:solidFill>
              </a:rPr>
              <a:t>+</a:t>
            </a:r>
            <a:endParaRPr lang="en-US" sz="8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0906" y="4253021"/>
            <a:ext cx="19563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FF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85436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502229"/>
            <a:ext cx="10587945" cy="511084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Fixed Cost, Variable Cost, and Total Cost can all be put on a per unit basis (Average Costs).</a:t>
            </a:r>
          </a:p>
          <a:p>
            <a:endParaRPr lang="en-US" sz="2800" dirty="0"/>
          </a:p>
          <a:p>
            <a:r>
              <a:rPr lang="en-US" sz="2800" dirty="0" smtClean="0"/>
              <a:t>Average Variable Cost =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Average Fixed Cost =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Average Total Cost =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682344" y="2739788"/>
            <a:ext cx="38535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FFFF00"/>
                </a:solidFill>
              </a:rPr>
              <a:t>   Variable Cost   </a:t>
            </a:r>
            <a:r>
              <a:rPr lang="en-US" sz="2800" u="sng" dirty="0" smtClean="0">
                <a:solidFill>
                  <a:schemeClr val="bg2"/>
                </a:solidFill>
              </a:rPr>
              <a:t>.</a:t>
            </a:r>
          </a:p>
          <a:p>
            <a:r>
              <a:rPr lang="en-US" sz="2800" dirty="0" smtClean="0">
                <a:solidFill>
                  <a:schemeClr val="bg2"/>
                </a:solidFill>
              </a:rPr>
              <a:t>       </a:t>
            </a:r>
            <a:r>
              <a:rPr lang="en-US" sz="2800" dirty="0" smtClean="0">
                <a:solidFill>
                  <a:srgbClr val="FFFF00"/>
                </a:solidFill>
              </a:rPr>
              <a:t>Quantity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48472" y="4266352"/>
            <a:ext cx="3820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FFFF00"/>
                </a:solidFill>
              </a:rPr>
              <a:t>   Fixed Cost   </a:t>
            </a:r>
            <a:r>
              <a:rPr lang="en-US" sz="2800" u="sng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r>
              <a:rPr lang="en-US" sz="2800" dirty="0" smtClean="0">
                <a:solidFill>
                  <a:schemeClr val="bg2"/>
                </a:solidFill>
              </a:rPr>
              <a:t>    </a:t>
            </a:r>
            <a:r>
              <a:rPr lang="en-US" sz="2800" dirty="0" smtClean="0">
                <a:solidFill>
                  <a:srgbClr val="FFFF00"/>
                </a:solidFill>
              </a:rPr>
              <a:t>Quantity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425360" y="5710245"/>
            <a:ext cx="4367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FFFF00"/>
                </a:solidFill>
              </a:rPr>
              <a:t>   Total Cost   </a:t>
            </a:r>
            <a:r>
              <a:rPr lang="en-US" sz="2800" u="sng" dirty="0" smtClean="0">
                <a:solidFill>
                  <a:schemeClr val="bg2"/>
                </a:solidFill>
              </a:rPr>
              <a:t>.</a:t>
            </a:r>
          </a:p>
          <a:p>
            <a:r>
              <a:rPr lang="en-US" sz="2800" dirty="0" smtClean="0">
                <a:solidFill>
                  <a:schemeClr val="bg2"/>
                </a:solidFill>
              </a:rPr>
              <a:t>    </a:t>
            </a:r>
            <a:r>
              <a:rPr lang="en-US" sz="2800" dirty="0" smtClean="0">
                <a:solidFill>
                  <a:srgbClr val="FFFF00"/>
                </a:solidFill>
              </a:rPr>
              <a:t>Quantity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7571" y="2940561"/>
            <a:ext cx="3723791" cy="372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3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Marginal Analysis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578078"/>
            <a:ext cx="9403742" cy="46703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Marginal = Additional, extra. (One more unit)</a:t>
            </a:r>
          </a:p>
          <a:p>
            <a:r>
              <a:rPr lang="en-US" sz="2800" dirty="0" smtClean="0"/>
              <a:t>Therefore, </a:t>
            </a:r>
            <a:r>
              <a:rPr lang="en-US" sz="2800" dirty="0" smtClean="0">
                <a:solidFill>
                  <a:srgbClr val="FFFF00"/>
                </a:solidFill>
              </a:rPr>
              <a:t>Marginal Cost</a:t>
            </a:r>
            <a:r>
              <a:rPr lang="en-US" sz="2800" dirty="0" smtClean="0"/>
              <a:t> is the additional cost of producing one more unit.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FFFF00"/>
                </a:solidFill>
              </a:rPr>
              <a:t>Marginal Revenue</a:t>
            </a:r>
            <a:r>
              <a:rPr lang="en-US" sz="2800" dirty="0" smtClean="0"/>
              <a:t> is the additional income from selling one more unit.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Ideally, businesses will set output at the point where </a:t>
            </a:r>
            <a:r>
              <a:rPr lang="en-US" sz="2800" u="sng" dirty="0" smtClean="0">
                <a:solidFill>
                  <a:srgbClr val="FFFF00"/>
                </a:solidFill>
              </a:rPr>
              <a:t>Marginal Cost = Marginal Revenue (price)</a:t>
            </a:r>
            <a:r>
              <a:rPr lang="en-US" sz="2800" dirty="0" smtClean="0">
                <a:solidFill>
                  <a:srgbClr val="FFFF00"/>
                </a:solidFill>
              </a:rPr>
              <a:t>!</a:t>
            </a:r>
            <a:endParaRPr lang="en-US" sz="2800" u="sng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35586" y="2628900"/>
            <a:ext cx="5056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FFFF00"/>
                </a:solidFill>
              </a:rPr>
              <a:t>   Change in Total Cost    </a:t>
            </a:r>
            <a:r>
              <a:rPr lang="en-US" sz="2400" u="sng" dirty="0" smtClean="0">
                <a:solidFill>
                  <a:schemeClr val="bg2"/>
                </a:solidFill>
              </a:rPr>
              <a:t>.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     Change in Output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2230" y="162870"/>
            <a:ext cx="2763956" cy="189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9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Output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673709"/>
              </p:ext>
            </p:extLst>
          </p:nvPr>
        </p:nvGraphicFramePr>
        <p:xfrm>
          <a:off x="914400" y="1281113"/>
          <a:ext cx="10360256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7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5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26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44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Baseball’s per hour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Fixed Cost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Variable Cost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Total Cost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Marginal</a:t>
                      </a:r>
                      <a:r>
                        <a:rPr lang="en-US" b="0" baseline="0" dirty="0" smtClean="0"/>
                        <a:t> Cost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Marginal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Total Revenue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Profit Per Hour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$36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$36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$24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$-36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$36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$44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$24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$24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$-20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$36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$12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$48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$24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$48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$36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$15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$51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$24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$72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$21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$36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$20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$56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$24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$96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$40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$36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$27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$63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$24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$120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$57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$36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$36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$72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$9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$24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$144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$72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$36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$48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$84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$12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$24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$168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$84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$36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$63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$99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$15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$24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$192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$93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$36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$83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$119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$20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$24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$215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$97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$36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$106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$142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$24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$24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$240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$98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$36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$136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$172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$30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$24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$264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$92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$36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$173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$209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$37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$24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$288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$79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Frame 4"/>
          <p:cNvSpPr/>
          <p:nvPr/>
        </p:nvSpPr>
        <p:spPr>
          <a:xfrm>
            <a:off x="646111" y="5535386"/>
            <a:ext cx="10865532" cy="53884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6576310" y="35625"/>
            <a:ext cx="1167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}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38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7B325C-3E35-45CF-9D07-3BCB281F3B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8810A7-E114-447A-A7D6-69B27CFB565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608F427C-1EC9-4280-9367-F2B3AA063E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27" y="647698"/>
            <a:ext cx="5839516" cy="5562139"/>
          </a:xfrm>
          <a:prstGeom prst="rect">
            <a:avLst/>
          </a:prstGeom>
          <a:effectLst/>
        </p:spPr>
      </p:pic>
      <p:sp>
        <p:nvSpPr>
          <p:cNvPr id="3" name="TextBox 2"/>
          <p:cNvSpPr txBox="1"/>
          <p:nvPr/>
        </p:nvSpPr>
        <p:spPr>
          <a:xfrm>
            <a:off x="8023153" y="2253343"/>
            <a:ext cx="35211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Graphing MC, AFC, AVC, and ATC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525725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3169</TotalTime>
  <Words>605</Words>
  <Application>Microsoft Office PowerPoint</Application>
  <PresentationFormat>Widescreen</PresentationFormat>
  <Paragraphs>208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Ion</vt:lpstr>
      <vt:lpstr>Costs of Production</vt:lpstr>
      <vt:lpstr>Labor &amp; Output</vt:lpstr>
      <vt:lpstr>PowerPoint Presentation</vt:lpstr>
      <vt:lpstr>PowerPoint Presentation</vt:lpstr>
      <vt:lpstr>Production Costs</vt:lpstr>
      <vt:lpstr>Averages</vt:lpstr>
      <vt:lpstr>Marginal Analysis</vt:lpstr>
      <vt:lpstr>Setting Output</vt:lpstr>
      <vt:lpstr>PowerPoint Presentation</vt:lpstr>
      <vt:lpstr>Practice with Clifford!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 Weaver</dc:creator>
  <cp:lastModifiedBy>Powell, Jennifer</cp:lastModifiedBy>
  <cp:revision>27</cp:revision>
  <dcterms:created xsi:type="dcterms:W3CDTF">2018-01-23T12:02:27Z</dcterms:created>
  <dcterms:modified xsi:type="dcterms:W3CDTF">2018-01-29T13:13:57Z</dcterms:modified>
</cp:coreProperties>
</file>